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Nunito"/>
      <p:regular r:id="rId12"/>
      <p:bold r:id="rId13"/>
      <p:italic r:id="rId14"/>
      <p:boldItalic r:id="rId15"/>
    </p:embeddedFont>
    <p:embeddedFont>
      <p:font typeface="Maven Pro"/>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Nunito-bold.fntdata"/><Relationship Id="rId12" Type="http://schemas.openxmlformats.org/officeDocument/2006/relationships/font" Target="fonts/Nuni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boldItalic.fntdata"/><Relationship Id="rId14" Type="http://schemas.openxmlformats.org/officeDocument/2006/relationships/font" Target="fonts/Nunito-italic.fntdata"/><Relationship Id="rId17" Type="http://schemas.openxmlformats.org/officeDocument/2006/relationships/font" Target="fonts/MavenPro-bold.fntdata"/><Relationship Id="rId16" Type="http://schemas.openxmlformats.org/officeDocument/2006/relationships/font" Target="fonts/MavenPr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b02409bb2f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b02409bb2f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b02409bb2f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b02409bb2f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b2a1397cb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b2a1397c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b2a1397cb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b2a1397cb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b02409bb2f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b02409bb2f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Po-Do</a:t>
            </a:r>
            <a:endParaRPr/>
          </a:p>
          <a:p>
            <a:pPr indent="0" lvl="0" marL="0" rtl="0" algn="l">
              <a:spcBef>
                <a:spcPts val="0"/>
              </a:spcBef>
              <a:spcAft>
                <a:spcPts val="0"/>
              </a:spcAft>
              <a:buNone/>
            </a:pPr>
            <a:r>
              <a:rPr b="0" lang="en" sz="1500"/>
              <a:t>A study website for those that </a:t>
            </a:r>
            <a:endParaRPr b="0" sz="1500"/>
          </a:p>
          <a:p>
            <a:pPr indent="0" lvl="0" marL="0" rtl="0" algn="l">
              <a:spcBef>
                <a:spcPts val="0"/>
              </a:spcBef>
              <a:spcAft>
                <a:spcPts val="0"/>
              </a:spcAft>
              <a:buNone/>
            </a:pPr>
            <a:r>
              <a:rPr b="0" lang="en" sz="1500"/>
              <a:t>have trouble with time management </a:t>
            </a:r>
            <a:endParaRPr b="0" sz="1500"/>
          </a:p>
          <a:p>
            <a:pPr indent="0" lvl="0" marL="0" rtl="0" algn="l">
              <a:spcBef>
                <a:spcPts val="0"/>
              </a:spcBef>
              <a:spcAft>
                <a:spcPts val="0"/>
              </a:spcAft>
              <a:buNone/>
            </a:pPr>
            <a:r>
              <a:rPr b="0" lang="en" sz="1500"/>
              <a:t>and concentration</a:t>
            </a:r>
            <a:endParaRPr b="0" sz="1500"/>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Andy Wolf, Yannis Panou, Mecarah Son, David Amaya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Description</a:t>
            </a:r>
            <a:endParaRPr/>
          </a:p>
        </p:txBody>
      </p:sp>
      <p:sp>
        <p:nvSpPr>
          <p:cNvPr id="284" name="Google Shape;284;p1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t/>
            </a:r>
            <a:endParaRPr/>
          </a:p>
          <a:p>
            <a:pPr indent="0" lvl="0" marL="0" rtl="0" algn="l">
              <a:lnSpc>
                <a:spcPct val="150000"/>
              </a:lnSpc>
              <a:spcBef>
                <a:spcPts val="1200"/>
              </a:spcBef>
              <a:spcAft>
                <a:spcPts val="1200"/>
              </a:spcAft>
              <a:buNone/>
            </a:pPr>
            <a:r>
              <a:rPr lang="en"/>
              <a:t>Po-Do is a website that allows users to keep control of their tasks by implementing the pomodoro technique. </a:t>
            </a:r>
            <a:r>
              <a:rPr lang="en"/>
              <a:t>This technique helps users with their time management issues and concentration in order to not get burnt out as fast from their extensive workload. </a:t>
            </a:r>
            <a:r>
              <a:rPr lang="en"/>
              <a:t>While the user is setting up the tasks that they want to finish, they also have the option to control music they would like to listen to. Hopefully the website will be useful to those that need it and struggle with time management skills and concentration.</a:t>
            </a:r>
            <a:endParaRPr/>
          </a:p>
        </p:txBody>
      </p:sp>
      <p:pic>
        <p:nvPicPr>
          <p:cNvPr id="285" name="Google Shape;285;p14"/>
          <p:cNvPicPr preferRelativeResize="0"/>
          <p:nvPr/>
        </p:nvPicPr>
        <p:blipFill>
          <a:blip r:embed="rId3">
            <a:alphaModFix/>
          </a:blip>
          <a:stretch>
            <a:fillRect/>
          </a:stretch>
        </p:blipFill>
        <p:spPr>
          <a:xfrm flipH="1">
            <a:off x="4832874" y="106275"/>
            <a:ext cx="3621876" cy="2037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Main Page</a:t>
            </a:r>
            <a:endParaRPr/>
          </a:p>
        </p:txBody>
      </p:sp>
      <p:pic>
        <p:nvPicPr>
          <p:cNvPr id="291" name="Google Shape;291;p15"/>
          <p:cNvPicPr preferRelativeResize="0"/>
          <p:nvPr/>
        </p:nvPicPr>
        <p:blipFill>
          <a:blip r:embed="rId3">
            <a:alphaModFix/>
          </a:blip>
          <a:stretch>
            <a:fillRect/>
          </a:stretch>
        </p:blipFill>
        <p:spPr>
          <a:xfrm rot="-5400000">
            <a:off x="4296364" y="-59210"/>
            <a:ext cx="3946450" cy="526192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 Settings</a:t>
            </a:r>
            <a:endParaRPr/>
          </a:p>
        </p:txBody>
      </p:sp>
      <p:pic>
        <p:nvPicPr>
          <p:cNvPr id="297" name="Google Shape;297;p16"/>
          <p:cNvPicPr preferRelativeResize="0"/>
          <p:nvPr/>
        </p:nvPicPr>
        <p:blipFill>
          <a:blip r:embed="rId3">
            <a:alphaModFix/>
          </a:blip>
          <a:stretch>
            <a:fillRect/>
          </a:stretch>
        </p:blipFill>
        <p:spPr>
          <a:xfrm rot="-5400000">
            <a:off x="4375313" y="125850"/>
            <a:ext cx="3857626"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Sign-Up page</a:t>
            </a:r>
            <a:endParaRPr/>
          </a:p>
        </p:txBody>
      </p:sp>
      <p:pic>
        <p:nvPicPr>
          <p:cNvPr id="303" name="Google Shape;303;p17"/>
          <p:cNvPicPr preferRelativeResize="0"/>
          <p:nvPr/>
        </p:nvPicPr>
        <p:blipFill>
          <a:blip r:embed="rId3">
            <a:alphaModFix/>
          </a:blip>
          <a:stretch>
            <a:fillRect/>
          </a:stretch>
        </p:blipFill>
        <p:spPr>
          <a:xfrm rot="-5400000">
            <a:off x="4515624" y="-4324"/>
            <a:ext cx="3864100" cy="515214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8"/>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Functionality, Features and</a:t>
            </a:r>
            <a:endParaRPr/>
          </a:p>
          <a:p>
            <a:pPr indent="0" lvl="0" marL="0" rtl="0" algn="l">
              <a:spcBef>
                <a:spcPts val="0"/>
              </a:spcBef>
              <a:spcAft>
                <a:spcPts val="0"/>
              </a:spcAft>
              <a:buNone/>
            </a:pPr>
            <a:r>
              <a:rPr lang="en"/>
              <a:t>Database Specifications</a:t>
            </a:r>
            <a:endParaRPr/>
          </a:p>
        </p:txBody>
      </p:sp>
      <p:sp>
        <p:nvSpPr>
          <p:cNvPr id="309" name="Google Shape;309;p18"/>
          <p:cNvSpPr txBox="1"/>
          <p:nvPr>
            <p:ph idx="1" type="body"/>
          </p:nvPr>
        </p:nvSpPr>
        <p:spPr>
          <a:xfrm>
            <a:off x="1303800" y="1990050"/>
            <a:ext cx="3495000" cy="2541600"/>
          </a:xfrm>
          <a:prstGeom prst="rect">
            <a:avLst/>
          </a:prstGeom>
        </p:spPr>
        <p:txBody>
          <a:bodyPr anchorCtr="0" anchor="t" bIns="91425" lIns="91425" spcFirstLastPara="1" rIns="91425" wrap="square" tIns="91425">
            <a:normAutofit lnSpcReduction="20000"/>
          </a:bodyPr>
          <a:lstStyle/>
          <a:p>
            <a:pPr indent="-311150" lvl="0" marL="457200" rtl="0" algn="l">
              <a:lnSpc>
                <a:spcPct val="150000"/>
              </a:lnSpc>
              <a:spcBef>
                <a:spcPts val="0"/>
              </a:spcBef>
              <a:spcAft>
                <a:spcPts val="0"/>
              </a:spcAft>
              <a:buSzPts val="1300"/>
              <a:buChar char="●"/>
            </a:pPr>
            <a:r>
              <a:rPr lang="en"/>
              <a:t>Signing Up and Logging In</a:t>
            </a:r>
            <a:endParaRPr/>
          </a:p>
          <a:p>
            <a:pPr indent="-311150" lvl="0" marL="457200" rtl="0" algn="l">
              <a:lnSpc>
                <a:spcPct val="150000"/>
              </a:lnSpc>
              <a:spcBef>
                <a:spcPts val="0"/>
              </a:spcBef>
              <a:spcAft>
                <a:spcPts val="0"/>
              </a:spcAft>
              <a:buSzPts val="1300"/>
              <a:buChar char="●"/>
            </a:pPr>
            <a:r>
              <a:rPr lang="en"/>
              <a:t>Setting Study Session Time</a:t>
            </a:r>
            <a:endParaRPr/>
          </a:p>
          <a:p>
            <a:pPr indent="-311150" lvl="0" marL="457200" rtl="0" algn="l">
              <a:lnSpc>
                <a:spcPct val="150000"/>
              </a:lnSpc>
              <a:spcBef>
                <a:spcPts val="0"/>
              </a:spcBef>
              <a:spcAft>
                <a:spcPts val="0"/>
              </a:spcAft>
              <a:buSzPts val="1300"/>
              <a:buChar char="●"/>
            </a:pPr>
            <a:r>
              <a:rPr lang="en"/>
              <a:t>Setting Break Periods</a:t>
            </a:r>
            <a:endParaRPr/>
          </a:p>
          <a:p>
            <a:pPr indent="-311150" lvl="0" marL="457200" rtl="0" algn="l">
              <a:lnSpc>
                <a:spcPct val="150000"/>
              </a:lnSpc>
              <a:spcBef>
                <a:spcPts val="0"/>
              </a:spcBef>
              <a:spcAft>
                <a:spcPts val="0"/>
              </a:spcAft>
              <a:buSzPts val="1300"/>
              <a:buChar char="●"/>
            </a:pPr>
            <a:r>
              <a:rPr lang="en"/>
              <a:t>Creating Tasks</a:t>
            </a:r>
            <a:endParaRPr/>
          </a:p>
          <a:p>
            <a:pPr indent="-311150" lvl="0" marL="457200" rtl="0" algn="l">
              <a:lnSpc>
                <a:spcPct val="150000"/>
              </a:lnSpc>
              <a:spcBef>
                <a:spcPts val="0"/>
              </a:spcBef>
              <a:spcAft>
                <a:spcPts val="0"/>
              </a:spcAft>
              <a:buSzPts val="1300"/>
              <a:buChar char="●"/>
            </a:pPr>
            <a:r>
              <a:rPr lang="en"/>
              <a:t>Updating Tasks</a:t>
            </a:r>
            <a:endParaRPr/>
          </a:p>
          <a:p>
            <a:pPr indent="-311150" lvl="0" marL="457200" rtl="0" algn="l">
              <a:lnSpc>
                <a:spcPct val="150000"/>
              </a:lnSpc>
              <a:spcBef>
                <a:spcPts val="0"/>
              </a:spcBef>
              <a:spcAft>
                <a:spcPts val="0"/>
              </a:spcAft>
              <a:buSzPts val="1300"/>
              <a:buChar char="●"/>
            </a:pPr>
            <a:r>
              <a:rPr lang="en"/>
              <a:t>Deleting Tasks</a:t>
            </a:r>
            <a:endParaRPr/>
          </a:p>
          <a:p>
            <a:pPr indent="-311150" lvl="0" marL="457200" rtl="0" algn="l">
              <a:lnSpc>
                <a:spcPct val="150000"/>
              </a:lnSpc>
              <a:spcBef>
                <a:spcPts val="0"/>
              </a:spcBef>
              <a:spcAft>
                <a:spcPts val="0"/>
              </a:spcAft>
              <a:buSzPts val="1300"/>
              <a:buChar char="●"/>
            </a:pPr>
            <a:r>
              <a:rPr lang="en"/>
              <a:t>Setting Deadlines</a:t>
            </a:r>
            <a:endParaRPr/>
          </a:p>
          <a:p>
            <a:pPr indent="-311150" lvl="0" marL="457200" rtl="0" algn="l">
              <a:lnSpc>
                <a:spcPct val="150000"/>
              </a:lnSpc>
              <a:spcBef>
                <a:spcPts val="0"/>
              </a:spcBef>
              <a:spcAft>
                <a:spcPts val="0"/>
              </a:spcAft>
              <a:buSzPts val="1300"/>
              <a:buChar char="●"/>
            </a:pPr>
            <a:r>
              <a:rPr lang="en"/>
              <a:t>Store Username, Password and User Details/ in database</a:t>
            </a:r>
            <a:endParaRPr/>
          </a:p>
        </p:txBody>
      </p:sp>
      <p:pic>
        <p:nvPicPr>
          <p:cNvPr id="310" name="Google Shape;310;p18"/>
          <p:cNvPicPr preferRelativeResize="0"/>
          <p:nvPr/>
        </p:nvPicPr>
        <p:blipFill>
          <a:blip r:embed="rId3">
            <a:alphaModFix/>
          </a:blip>
          <a:stretch>
            <a:fillRect/>
          </a:stretch>
        </p:blipFill>
        <p:spPr>
          <a:xfrm>
            <a:off x="5826949" y="0"/>
            <a:ext cx="1916300" cy="1874075"/>
          </a:xfrm>
          <a:prstGeom prst="rect">
            <a:avLst/>
          </a:prstGeom>
          <a:noFill/>
          <a:ln>
            <a:noFill/>
          </a:ln>
        </p:spPr>
      </p:pic>
      <p:sp>
        <p:nvSpPr>
          <p:cNvPr id="311" name="Google Shape;311;p18"/>
          <p:cNvSpPr txBox="1"/>
          <p:nvPr>
            <p:ph idx="1" type="body"/>
          </p:nvPr>
        </p:nvSpPr>
        <p:spPr>
          <a:xfrm>
            <a:off x="4798800" y="1990050"/>
            <a:ext cx="3495000" cy="2541600"/>
          </a:xfrm>
          <a:prstGeom prst="rect">
            <a:avLst/>
          </a:prstGeom>
        </p:spPr>
        <p:txBody>
          <a:bodyPr anchorCtr="0" anchor="t" bIns="91425" lIns="91425" spcFirstLastPara="1" rIns="91425" wrap="square" tIns="91425">
            <a:normAutofit lnSpcReduction="20000"/>
          </a:bodyPr>
          <a:lstStyle/>
          <a:p>
            <a:pPr indent="-311150" lvl="0" marL="457200" rtl="0" algn="l">
              <a:lnSpc>
                <a:spcPct val="150000"/>
              </a:lnSpc>
              <a:spcBef>
                <a:spcPts val="0"/>
              </a:spcBef>
              <a:spcAft>
                <a:spcPts val="0"/>
              </a:spcAft>
              <a:buSzPts val="1300"/>
              <a:buChar char="●"/>
            </a:pPr>
            <a:r>
              <a:rPr lang="en"/>
              <a:t>Updating Time Periods</a:t>
            </a:r>
            <a:endParaRPr/>
          </a:p>
          <a:p>
            <a:pPr indent="-311150" lvl="0" marL="457200" rtl="0" algn="l">
              <a:lnSpc>
                <a:spcPct val="150000"/>
              </a:lnSpc>
              <a:spcBef>
                <a:spcPts val="0"/>
              </a:spcBef>
              <a:spcAft>
                <a:spcPts val="0"/>
              </a:spcAft>
              <a:buSzPts val="1300"/>
              <a:buChar char="●"/>
            </a:pPr>
            <a:r>
              <a:rPr lang="en"/>
              <a:t>Notifications for Time Periods</a:t>
            </a:r>
            <a:endParaRPr/>
          </a:p>
          <a:p>
            <a:pPr indent="-311150" lvl="0" marL="457200" rtl="0" algn="l">
              <a:lnSpc>
                <a:spcPct val="150000"/>
              </a:lnSpc>
              <a:spcBef>
                <a:spcPts val="0"/>
              </a:spcBef>
              <a:spcAft>
                <a:spcPts val="0"/>
              </a:spcAft>
              <a:buSzPts val="1300"/>
              <a:buChar char="●"/>
            </a:pPr>
            <a:r>
              <a:rPr lang="en"/>
              <a:t>Announcements for Deadlines</a:t>
            </a:r>
            <a:endParaRPr/>
          </a:p>
          <a:p>
            <a:pPr indent="-311150" lvl="0" marL="457200" rtl="0" algn="l">
              <a:lnSpc>
                <a:spcPct val="150000"/>
              </a:lnSpc>
              <a:spcBef>
                <a:spcPts val="0"/>
              </a:spcBef>
              <a:spcAft>
                <a:spcPts val="0"/>
              </a:spcAft>
              <a:buSzPts val="1300"/>
              <a:buChar char="●"/>
            </a:pPr>
            <a:r>
              <a:rPr lang="en"/>
              <a:t>Music Overlay</a:t>
            </a:r>
            <a:endParaRPr/>
          </a:p>
          <a:p>
            <a:pPr indent="-311150" lvl="0" marL="457200" rtl="0" algn="l">
              <a:lnSpc>
                <a:spcPct val="150000"/>
              </a:lnSpc>
              <a:spcBef>
                <a:spcPts val="0"/>
              </a:spcBef>
              <a:spcAft>
                <a:spcPts val="0"/>
              </a:spcAft>
              <a:buSzPts val="1300"/>
              <a:buChar char="●"/>
            </a:pPr>
            <a:r>
              <a:rPr lang="en"/>
              <a:t>Calendar of Tasks/Deadlines</a:t>
            </a:r>
            <a:endParaRPr/>
          </a:p>
          <a:p>
            <a:pPr indent="-311150" lvl="0" marL="457200" rtl="0" algn="l">
              <a:lnSpc>
                <a:spcPct val="150000"/>
              </a:lnSpc>
              <a:spcBef>
                <a:spcPts val="0"/>
              </a:spcBef>
              <a:spcAft>
                <a:spcPts val="0"/>
              </a:spcAft>
              <a:buSzPts val="1300"/>
              <a:buChar char="●"/>
            </a:pPr>
            <a:r>
              <a:rPr lang="en"/>
              <a:t>Dropdowns/Pop-outs/UX</a:t>
            </a:r>
            <a:endParaRPr/>
          </a:p>
          <a:p>
            <a:pPr indent="-311150" lvl="0" marL="457200" rtl="0" algn="l">
              <a:lnSpc>
                <a:spcPct val="150000"/>
              </a:lnSpc>
              <a:spcBef>
                <a:spcPts val="0"/>
              </a:spcBef>
              <a:spcAft>
                <a:spcPts val="0"/>
              </a:spcAft>
              <a:buSzPts val="1300"/>
              <a:buChar char="●"/>
            </a:pPr>
            <a:r>
              <a:rPr lang="en"/>
              <a:t>Stores Users music accounts</a:t>
            </a:r>
            <a:endParaRPr/>
          </a:p>
          <a:p>
            <a:pPr indent="-311150" lvl="0" marL="457200" rtl="0" algn="l">
              <a:lnSpc>
                <a:spcPct val="150000"/>
              </a:lnSpc>
              <a:spcBef>
                <a:spcPts val="0"/>
              </a:spcBef>
              <a:spcAft>
                <a:spcPts val="0"/>
              </a:spcAft>
              <a:buSzPts val="1300"/>
              <a:buChar char="●"/>
            </a:pPr>
            <a:r>
              <a:rPr lang="en"/>
              <a:t>Disallow “non-members” access to user settings and music</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